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60" r:id="rId2"/>
    <p:sldId id="274" r:id="rId3"/>
    <p:sldId id="263" r:id="rId4"/>
    <p:sldId id="277" r:id="rId5"/>
    <p:sldId id="278" r:id="rId6"/>
    <p:sldId id="275" r:id="rId7"/>
    <p:sldId id="279" r:id="rId8"/>
    <p:sldId id="280" r:id="rId9"/>
    <p:sldId id="276" r:id="rId10"/>
    <p:sldId id="281" r:id="rId11"/>
    <p:sldId id="282" r:id="rId12"/>
    <p:sldId id="283" r:id="rId13"/>
    <p:sldId id="284" r:id="rId14"/>
    <p:sldId id="285" r:id="rId15"/>
    <p:sldId id="286" r:id="rId16"/>
    <p:sldId id="287" r:id="rId17"/>
  </p:sldIdLst>
  <p:sldSz cx="9601200" cy="12801600" type="A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0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2" initials="a" lastIdx="1" clrIdx="0">
    <p:extLst>
      <p:ext uri="{19B8F6BF-5375-455C-9EA6-DF929625EA0E}">
        <p15:presenceInfo xmlns:p15="http://schemas.microsoft.com/office/powerpoint/2012/main" userId="9911fc88360af7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897"/>
    <a:srgbClr val="231621"/>
    <a:srgbClr val="875079"/>
    <a:srgbClr val="9D989A"/>
    <a:srgbClr val="292A40"/>
    <a:srgbClr val="41D7FF"/>
    <a:srgbClr val="000000"/>
    <a:srgbClr val="2B1B29"/>
    <a:srgbClr val="8F3C3C"/>
    <a:srgbClr val="65E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68" autoAdjust="0"/>
    <p:restoredTop sz="94660" autoAdjust="0"/>
  </p:normalViewPr>
  <p:slideViewPr>
    <p:cSldViewPr snapToGrid="0">
      <p:cViewPr>
        <p:scale>
          <a:sx n="66" d="100"/>
          <a:sy n="66" d="100"/>
        </p:scale>
        <p:origin x="930" y="-894"/>
      </p:cViewPr>
      <p:guideLst>
        <p:guide orient="horz" pos="4100"/>
        <p:guide pos="30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180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110B8E76-447A-EFA3-0BC8-F19BAB4EF7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0DE3A03-9832-AFBA-E64C-029FA6978B2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694EC-74B7-4B84-9F79-16BF5AC220A5}" type="datetimeFigureOut">
              <a:rPr lang="pt-BR" smtClean="0"/>
              <a:t>11/01/2025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AE7058D-002F-3945-6934-E5B5BAD19B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634DA94-0458-AD66-0BE9-0BEB96408F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3EACE-1011-4691-AC2B-54FA6D0EEE4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0098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28094-2130-4257-8F36-26A5B9D2D580}" type="datetimeFigureOut">
              <a:rPr lang="pt-BR" smtClean="0"/>
              <a:t>11/01/2025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08FBD-8477-4E03-BB9F-C447176626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9507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553FD-1DEE-0787-1853-AD249123E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D7C837D-22BC-3624-6890-DF9B25E3B3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DE9A937-00E8-B49E-E7EB-A98835A58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E055E9B-F66B-D642-478E-958EFAAEA0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08FBD-8477-4E03-BB9F-C4471766262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110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CEF9E-A99D-C8E0-1E6B-8252A8AD5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7732485-C823-FFA9-41F0-370863CDA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FBAB05E-F20D-16FC-9927-0FE6BCA4E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81C2D9-8BCA-6CDC-D552-E438175ECF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08FBD-8477-4E03-BB9F-C4471766262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3585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8B7BB-1A59-4494-2489-9E434294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D90856D-8EEA-45B0-AB5D-510B13E5F4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1E571C7-7F5E-F2DE-C181-91CDE7DC5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9D4CD34-D1A6-6133-227C-60063B7D23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08FBD-8477-4E03-BB9F-C4471766262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0382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38BB6-517A-0908-D986-E3F029DA5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9E7C232-24DC-BF22-63CE-22CAE0DA6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1E48FF4-12B1-3DC3-7299-814542850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87297BB-F5A6-EEB6-0C94-C8E94BAF5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08FBD-8477-4E03-BB9F-C4471766262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923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43B1C-2326-24CB-52DD-DE1CCB4F3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3B481A0-1028-3D7A-7BAA-A01AB76ED0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20DD54F-2A0A-DC32-8A40-59ABEE282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2D4038-4074-B755-049D-B2825AE90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08FBD-8477-4E03-BB9F-C4471766262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55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D730F-8B59-0304-CF63-E123F4048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AF95508-724F-B9C3-0866-27653CEFA8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3BB0A11-6DEC-BBEA-FC3B-CD4C610C4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505417C-B015-013E-75EA-7E4CFB6AF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08FBD-8477-4E03-BB9F-C4471766262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6447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70346-8E95-75FD-C1A1-BF6D8620B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20D8D7A-B604-9411-659E-468CF4656F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A692F02-739E-411A-F15A-8CA80992A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34FEE2E-74CD-57D4-61BE-C7C26DB04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08FBD-8477-4E03-BB9F-C4471766262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6547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D2523-406B-3D91-C3ED-CBD60F974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7ECCFF5-5AEC-15AF-E1C1-6551311FB7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3FDB1BE-3E06-5FEF-55E1-7960CC0C3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D45D581-3BEA-AAE7-5AC6-FFF9C10B9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08FBD-8477-4E03-BB9F-C4471766262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299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B1DE9-0D32-62A0-EC3E-47B438505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87D7836-793B-98E1-8954-6A04D03D70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E4C7814-65C0-F93D-10F1-50D8C4691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EA3C7B8-46CE-0F82-29ED-822CA63BC6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08FBD-8477-4E03-BB9F-C4471766262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0677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3E12A-4820-69BD-7C3A-11229900B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8CAF496-CDB8-9955-4478-FE4E2821A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3A6495C-6CE0-A502-2F66-4CA94BF63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73DC793-A5B4-11BB-4262-FAB47544E4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08FBD-8477-4E03-BB9F-C4471766262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3359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10A5-0B88-4F35-9ED4-961F7E387219}" type="datetime1">
              <a:rPr lang="pt-BR" smtClean="0"/>
              <a:t>11/01/2025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DENTRO NA NAVE - REGINALDO SANTOS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A1A9-EFEA-41A0-9D4E-345DA55DF0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186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209E1-F8C6-43DE-ABF0-1C4A392405E2}" type="datetime1">
              <a:rPr lang="pt-BR" smtClean="0"/>
              <a:t>11/01/2025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DENTRO NA NAVE - REGINALDO SANTOS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A1A9-EFEA-41A0-9D4E-345DA55DF0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461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DE76F-5641-4C15-9F9B-E765A83DE365}" type="datetime1">
              <a:rPr lang="pt-BR" smtClean="0"/>
              <a:t>11/01/2025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DENTRO NA NAVE - REGINALDO SANTOS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A1A9-EFEA-41A0-9D4E-345DA55DF0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9485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907C-E617-4EAE-8AD5-287F4936697F}" type="datetime1">
              <a:rPr lang="pt-BR" smtClean="0"/>
              <a:t>11/01/2025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DENTRO NA NAVE - REGINALDO SANTOS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A1A9-EFEA-41A0-9D4E-345DA55DF069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20F4CBC9-9343-5E8D-8757-8947FC1AF4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15000" y="8763000"/>
            <a:ext cx="914400" cy="9144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3329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0326D-E8D2-4876-9301-C92057D5B831}" type="datetime1">
              <a:rPr lang="pt-BR" smtClean="0"/>
              <a:t>11/01/2025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DENTRO NA NAVE - REGINALDO SANTOS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A1A9-EFEA-41A0-9D4E-345DA55DF0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9252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BE4C1-E3B0-4C0F-A8FF-151CC6CCA96F}" type="datetime1">
              <a:rPr lang="pt-BR" smtClean="0"/>
              <a:t>11/01/2025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DENTRO NA NAVE - REGINALDO SANTOS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A1A9-EFEA-41A0-9D4E-345DA55DF0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1910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87A-56F8-48AF-AFF3-A9A312719AAA}" type="datetime1">
              <a:rPr lang="pt-BR" smtClean="0"/>
              <a:t>11/01/2025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DENTRO NA NAVE - REGINALDO SANTOS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A1A9-EFEA-41A0-9D4E-345DA55DF0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413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B034F-DA77-44FE-A542-81087BA52FE8}" type="datetime1">
              <a:rPr lang="pt-BR" smtClean="0"/>
              <a:t>11/01/2025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DENTRO NA NAVE - REGINALDO SANTOS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A1A9-EFEA-41A0-9D4E-345DA55DF0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8744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7A39-B51C-4B1B-88B7-82ABD18F7C0E}" type="datetime1">
              <a:rPr lang="pt-BR" smtClean="0"/>
              <a:t>11/01/2025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DENTRO NA NAVE - REGINALDO SANTOS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A1A9-EFEA-41A0-9D4E-345DA55DF0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3288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2A631-D8E9-48AD-86C2-8D857DC2104A}" type="datetime1">
              <a:rPr lang="pt-BR" smtClean="0"/>
              <a:t>11/01/2025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DENTRO NA NAVE - REGINALDO SANTOS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A1A9-EFEA-41A0-9D4E-345DA55DF0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1787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A77D8-FB2D-436A-A294-A15E47896D9D}" type="datetime1">
              <a:rPr lang="pt-BR" smtClean="0"/>
              <a:t>11/01/2025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DENTRO NA NAVE - REGINALDO SANTOS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A1A9-EFEA-41A0-9D4E-345DA55DF0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0255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ACB14-6514-482B-A8A0-99E005BF7453}" type="datetime1">
              <a:rPr lang="pt-BR" smtClean="0"/>
              <a:t>11/01/2025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SELETORES CSS DENTRO NA NAVE - REGINALDO SANTOS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5A1A9-EFEA-41A0-9D4E-345DA55DF0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2848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xhere.com/pt/photo/1587633" TargetMode="Externa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xhere.com/pt/photo/1587633" TargetMode="Externa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xhere.com/pt/photo/1587633" TargetMode="Externa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xhere.com/pt/photo/1587633" TargetMode="Externa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ginaldoMalaquias/prompts-ebook.git" TargetMode="External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pxhere.com/pt/photo/1587633" TargetMode="External"/><Relationship Id="rId10" Type="http://schemas.microsoft.com/office/2007/relationships/hdphoto" Target="../media/hdphoto3.wdp"/><Relationship Id="rId4" Type="http://schemas.microsoft.com/office/2007/relationships/hdphoto" Target="../media/hdphoto2.wdp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pxhere.com/pt/photo/1587633" TargetMode="Externa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xhere.com/pt/photo/1587633" TargetMode="Externa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xhere.com/pt/photo/1587633" TargetMode="Externa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xhere.com/pt/photo/1587633" TargetMode="Externa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4E358-C3B0-303B-36A5-FF4ED8CD7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ntangulo_subtitulo">
            <a:extLst>
              <a:ext uri="{FF2B5EF4-FFF2-40B4-BE49-F238E27FC236}">
                <a16:creationId xmlns:a16="http://schemas.microsoft.com/office/drawing/2014/main" id="{22D81CA4-2D3E-9E6C-314F-D48E74E44C2E}"/>
              </a:ext>
            </a:extLst>
          </p:cNvPr>
          <p:cNvSpPr/>
          <p:nvPr/>
        </p:nvSpPr>
        <p:spPr>
          <a:xfrm>
            <a:off x="-24056" y="1518182"/>
            <a:ext cx="9625263" cy="681321"/>
          </a:xfrm>
          <a:prstGeom prst="rect">
            <a:avLst/>
          </a:prstGeom>
          <a:solidFill>
            <a:srgbClr val="41D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ntangulo_Principal">
            <a:extLst>
              <a:ext uri="{FF2B5EF4-FFF2-40B4-BE49-F238E27FC236}">
                <a16:creationId xmlns:a16="http://schemas.microsoft.com/office/drawing/2014/main" id="{000E2F6B-6E6E-90E4-70F2-F72DDF9ED8F8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2B1B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gPrincipal">
            <a:extLst>
              <a:ext uri="{FF2B5EF4-FFF2-40B4-BE49-F238E27FC236}">
                <a16:creationId xmlns:a16="http://schemas.microsoft.com/office/drawing/2014/main" id="{3F092A6B-1429-681E-9A88-8FBF41226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6" y="63865"/>
            <a:ext cx="9577133" cy="12769509"/>
          </a:xfrm>
          <a:prstGeom prst="rect">
            <a:avLst/>
          </a:prstGeom>
          <a:ln>
            <a:noFill/>
          </a:ln>
        </p:spPr>
      </p:pic>
      <p:pic>
        <p:nvPicPr>
          <p:cNvPr id="3" name="img_CSS">
            <a:extLst>
              <a:ext uri="{FF2B5EF4-FFF2-40B4-BE49-F238E27FC236}">
                <a16:creationId xmlns:a16="http://schemas.microsoft.com/office/drawing/2014/main" id="{0C1A9118-BD56-42CE-7FC0-BA05A62AA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174"/>
          <a:stretch/>
        </p:blipFill>
        <p:spPr>
          <a:xfrm>
            <a:off x="-1084110" y="11087095"/>
            <a:ext cx="3965008" cy="1756498"/>
          </a:xfrm>
          <a:prstGeom prst="rect">
            <a:avLst/>
          </a:prstGeom>
        </p:spPr>
      </p:pic>
      <p:sp>
        <p:nvSpPr>
          <p:cNvPr id="4" name="Titulo">
            <a:extLst>
              <a:ext uri="{FF2B5EF4-FFF2-40B4-BE49-F238E27FC236}">
                <a16:creationId xmlns:a16="http://schemas.microsoft.com/office/drawing/2014/main" id="{3FDF01A5-AA01-67C5-03F1-CE9E7CB2B63D}"/>
              </a:ext>
            </a:extLst>
          </p:cNvPr>
          <p:cNvSpPr txBox="1"/>
          <p:nvPr/>
        </p:nvSpPr>
        <p:spPr>
          <a:xfrm>
            <a:off x="1938063" y="221462"/>
            <a:ext cx="6791505" cy="1123384"/>
          </a:xfrm>
          <a:prstGeom prst="rect">
            <a:avLst/>
          </a:prstGeom>
          <a:noFill/>
          <a:effectLst>
            <a:glow rad="127000">
              <a:schemeClr val="accent1">
                <a:alpha val="27000"/>
              </a:schemeClr>
            </a:glow>
            <a:outerShdw dir="21540000" algn="ctr" rotWithShape="0">
              <a:srgbClr val="000000">
                <a:alpha val="12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6700" dirty="0">
                <a:solidFill>
                  <a:schemeClr val="bg1"/>
                </a:solidFill>
                <a:effectLst>
                  <a:glow rad="228600">
                    <a:srgbClr val="65E7F9"/>
                  </a:glow>
                  <a:outerShdw blurRad="50800" dist="50800" dir="5400000" algn="ctr" rotWithShape="0">
                    <a:srgbClr val="000000"/>
                  </a:outerShdw>
                </a:effectLst>
                <a:latin typeface="8BIT WONDER" panose="00000400000000000000" pitchFamily="2" charset="0"/>
              </a:rPr>
              <a:t>Nave</a:t>
            </a:r>
            <a:r>
              <a:rPr lang="pt-BR" sz="67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50800" dir="5400000" algn="ctr" rotWithShape="0">
                    <a:srgbClr val="000000"/>
                  </a:outerShdw>
                </a:effectLst>
                <a:latin typeface="8BIT WONDER" panose="00000400000000000000" pitchFamily="2" charset="0"/>
              </a:rPr>
              <a:t> </a:t>
            </a:r>
            <a:r>
              <a:rPr lang="pt-BR" sz="6700" dirty="0">
                <a:solidFill>
                  <a:schemeClr val="bg1"/>
                </a:solidFill>
                <a:effectLst>
                  <a:glow rad="228600">
                    <a:srgbClr val="5AE5F6"/>
                  </a:glow>
                  <a:outerShdw blurRad="50800" dist="50800" dir="5400000" algn="ctr" rotWithShape="0">
                    <a:srgbClr val="000000"/>
                  </a:outerShdw>
                </a:effectLst>
                <a:latin typeface="8BIT WONDER" panose="00000400000000000000" pitchFamily="2" charset="0"/>
              </a:rPr>
              <a:t>CSS</a:t>
            </a:r>
          </a:p>
        </p:txBody>
      </p:sp>
      <p:sp>
        <p:nvSpPr>
          <p:cNvPr id="5" name="SubTitulo">
            <a:extLst>
              <a:ext uri="{FF2B5EF4-FFF2-40B4-BE49-F238E27FC236}">
                <a16:creationId xmlns:a16="http://schemas.microsoft.com/office/drawing/2014/main" id="{DD68550C-0683-929D-B13B-ABDD5DDD0A5F}"/>
              </a:ext>
            </a:extLst>
          </p:cNvPr>
          <p:cNvSpPr txBox="1"/>
          <p:nvPr/>
        </p:nvSpPr>
        <p:spPr>
          <a:xfrm>
            <a:off x="1744903" y="1434392"/>
            <a:ext cx="613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8BIT WONDER" panose="00000400000000000000" pitchFamily="2" charset="0"/>
              </a:rPr>
              <a:t>A VIAGEM É NO ESTILO</a:t>
            </a:r>
          </a:p>
        </p:txBody>
      </p:sp>
      <p:sp>
        <p:nvSpPr>
          <p:cNvPr id="10" name="fundoRodape">
            <a:extLst>
              <a:ext uri="{FF2B5EF4-FFF2-40B4-BE49-F238E27FC236}">
                <a16:creationId xmlns:a16="http://schemas.microsoft.com/office/drawing/2014/main" id="{44EB8048-0984-FC9D-8E4A-A831FD2FACC5}"/>
              </a:ext>
            </a:extLst>
          </p:cNvPr>
          <p:cNvSpPr/>
          <p:nvPr/>
        </p:nvSpPr>
        <p:spPr>
          <a:xfrm>
            <a:off x="2594111" y="11921482"/>
            <a:ext cx="4504514" cy="681321"/>
          </a:xfrm>
          <a:prstGeom prst="rect">
            <a:avLst/>
          </a:prstGeom>
          <a:solidFill>
            <a:srgbClr val="41D7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odape">
            <a:extLst>
              <a:ext uri="{FF2B5EF4-FFF2-40B4-BE49-F238E27FC236}">
                <a16:creationId xmlns:a16="http://schemas.microsoft.com/office/drawing/2014/main" id="{75D689CB-700B-4FE1-DEC8-91631C7EC43A}"/>
              </a:ext>
            </a:extLst>
          </p:cNvPr>
          <p:cNvSpPr txBox="1"/>
          <p:nvPr/>
        </p:nvSpPr>
        <p:spPr>
          <a:xfrm>
            <a:off x="2650260" y="11892021"/>
            <a:ext cx="45205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2B1B29"/>
                </a:solidFill>
                <a:latin typeface="Impact" panose="020B0806030902050204" pitchFamily="34" charset="0"/>
              </a:rPr>
              <a:t>REGINALDO SANTOS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53502E87-9DB9-4D03-BA40-64BC721E4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A1A9-EFEA-41A0-9D4E-345DA55DF06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134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87EE5-FD9B-2C9D-7D3D-B7440A004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53A3263-1DBF-0602-878D-BA8643F0EE31}"/>
              </a:ext>
            </a:extLst>
          </p:cNvPr>
          <p:cNvSpPr txBox="1"/>
          <p:nvPr/>
        </p:nvSpPr>
        <p:spPr>
          <a:xfrm>
            <a:off x="751475" y="617838"/>
            <a:ext cx="7617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Seletores de Descendentes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44D81B-B85B-FD21-3D88-31477FD315FF}"/>
              </a:ext>
            </a:extLst>
          </p:cNvPr>
          <p:cNvSpPr txBox="1"/>
          <p:nvPr/>
        </p:nvSpPr>
        <p:spPr>
          <a:xfrm>
            <a:off x="751475" y="2174520"/>
            <a:ext cx="7414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Os seletores de descendentes permitem selecionar todos os elementos que são descendentes de um elemento específico.</a:t>
            </a:r>
            <a:endParaRPr lang="pt-BR" sz="320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1003A02-CB21-213D-9C08-F9D01AA68262}"/>
              </a:ext>
            </a:extLst>
          </p:cNvPr>
          <p:cNvSpPr/>
          <p:nvPr/>
        </p:nvSpPr>
        <p:spPr>
          <a:xfrm>
            <a:off x="586569" y="-85157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1C589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BC937FE-79D0-52B4-56F1-283116C226A4}"/>
              </a:ext>
            </a:extLst>
          </p:cNvPr>
          <p:cNvSpPr txBox="1"/>
          <p:nvPr/>
        </p:nvSpPr>
        <p:spPr>
          <a:xfrm>
            <a:off x="761000" y="8899170"/>
            <a:ext cx="7414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Todos os parágrafos (&lt;p&gt;) dentro de um &lt;</a:t>
            </a:r>
            <a:r>
              <a:rPr lang="pt-BR" sz="2400" dirty="0" err="1"/>
              <a:t>div</a:t>
            </a:r>
            <a:r>
              <a:rPr lang="pt-BR" sz="2400" dirty="0"/>
              <a:t>&gt; terão o tamanho da fonte de 16 pixels.</a:t>
            </a:r>
            <a:endParaRPr lang="pt-BR" sz="32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8648014-C32A-AFAA-2525-75AF81E94C11}"/>
              </a:ext>
            </a:extLst>
          </p:cNvPr>
          <p:cNvSpPr txBox="1"/>
          <p:nvPr/>
        </p:nvSpPr>
        <p:spPr>
          <a:xfrm>
            <a:off x="684800" y="4393845"/>
            <a:ext cx="7414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Exemplo: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C6F696D-1B69-A99A-284C-5175F7A46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3600" y="4158426"/>
            <a:ext cx="9601200" cy="5399148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D5339B2-6900-5566-0C4D-2D097314E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DENTRO NA NAVE - REGINALDO SANTOS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E8049943-0916-5560-68C0-2BDAC7AB5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A1A9-EFEA-41A0-9D4E-345DA55DF069}" type="slidenum">
              <a:rPr lang="pt-BR" smtClean="0"/>
              <a:t>10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2F972AE-5422-6CC0-FF5A-4A1D49F04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290159" y="1355948"/>
            <a:ext cx="6540819" cy="404263"/>
          </a:xfrm>
          <a:prstGeom prst="rect">
            <a:avLst/>
          </a:prstGeom>
        </p:spPr>
      </p:pic>
      <p:pic>
        <p:nvPicPr>
          <p:cNvPr id="10" name="img_CSS">
            <a:extLst>
              <a:ext uri="{FF2B5EF4-FFF2-40B4-BE49-F238E27FC236}">
                <a16:creationId xmlns:a16="http://schemas.microsoft.com/office/drawing/2014/main" id="{FF4F6625-6AEF-C729-DFC2-51D4AD1C0C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174"/>
          <a:stretch/>
        </p:blipFill>
        <p:spPr>
          <a:xfrm>
            <a:off x="3623625" y="10163516"/>
            <a:ext cx="2353949" cy="104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01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1063F-66AF-BF39-2801-E52D40A19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842E145-302C-2EE9-EADB-941C371F1F86}"/>
              </a:ext>
            </a:extLst>
          </p:cNvPr>
          <p:cNvSpPr txBox="1"/>
          <p:nvPr/>
        </p:nvSpPr>
        <p:spPr>
          <a:xfrm>
            <a:off x="780050" y="617838"/>
            <a:ext cx="7617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Seletores de Filho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2769912-95E9-52DF-332F-CEC08FFFFF6C}"/>
              </a:ext>
            </a:extLst>
          </p:cNvPr>
          <p:cNvSpPr txBox="1"/>
          <p:nvPr/>
        </p:nvSpPr>
        <p:spPr>
          <a:xfrm>
            <a:off x="780050" y="2174520"/>
            <a:ext cx="7414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Os seletores de filho selecionam elementos que são filhos diretos de um elemento específico.</a:t>
            </a:r>
            <a:endParaRPr lang="pt-BR" sz="320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E65B1EC-87AC-1B02-F457-7577AF3C4A6D}"/>
              </a:ext>
            </a:extLst>
          </p:cNvPr>
          <p:cNvSpPr/>
          <p:nvPr/>
        </p:nvSpPr>
        <p:spPr>
          <a:xfrm>
            <a:off x="586569" y="-85157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1C589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FB2DA35-946B-EF88-3260-029C37A26582}"/>
              </a:ext>
            </a:extLst>
          </p:cNvPr>
          <p:cNvSpPr txBox="1"/>
          <p:nvPr/>
        </p:nvSpPr>
        <p:spPr>
          <a:xfrm>
            <a:off x="789575" y="8899170"/>
            <a:ext cx="7414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Este código adiciona uma margem inferior de 10 pixels a todos os itens de lista (&lt;li&gt;) que são filhos diretos de uma lista não ordenada (&lt;</a:t>
            </a:r>
            <a:r>
              <a:rPr lang="pt-BR" sz="2400" dirty="0" err="1"/>
              <a:t>ul</a:t>
            </a:r>
            <a:r>
              <a:rPr lang="pt-BR" sz="2400" dirty="0"/>
              <a:t>&gt;).</a:t>
            </a:r>
            <a:endParaRPr lang="pt-BR" sz="32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D8A150B-7F44-0DD7-6FD9-72D149090A55}"/>
              </a:ext>
            </a:extLst>
          </p:cNvPr>
          <p:cNvSpPr txBox="1"/>
          <p:nvPr/>
        </p:nvSpPr>
        <p:spPr>
          <a:xfrm>
            <a:off x="713375" y="4393845"/>
            <a:ext cx="7414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Exemplo: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D8CAB0-B8CA-4730-B43D-E390315DF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9600" y="4183826"/>
            <a:ext cx="9601200" cy="5399148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063FA41-404D-4173-AC3B-8972DCE9C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DENTRO NA NAVE - REGINALDO SANTOS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551E979A-DA67-8801-BA5E-3D6066FDF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A1A9-EFEA-41A0-9D4E-345DA55DF069}" type="slidenum">
              <a:rPr lang="pt-BR" smtClean="0"/>
              <a:t>11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5683B73-A9D0-8285-9728-B2ADDACD4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290159" y="1355948"/>
            <a:ext cx="6540819" cy="404263"/>
          </a:xfrm>
          <a:prstGeom prst="rect">
            <a:avLst/>
          </a:prstGeom>
        </p:spPr>
      </p:pic>
      <p:pic>
        <p:nvPicPr>
          <p:cNvPr id="10" name="img_CSS">
            <a:extLst>
              <a:ext uri="{FF2B5EF4-FFF2-40B4-BE49-F238E27FC236}">
                <a16:creationId xmlns:a16="http://schemas.microsoft.com/office/drawing/2014/main" id="{D2DC8379-23B6-5C3E-C390-1F0915DD82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174"/>
          <a:stretch/>
        </p:blipFill>
        <p:spPr>
          <a:xfrm>
            <a:off x="3623625" y="10163516"/>
            <a:ext cx="2353949" cy="104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96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1EA00-9E84-89E3-E8CF-9B79D8F18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763F2AC-D989-709D-B0A5-81FA05D7419B}"/>
              </a:ext>
            </a:extLst>
          </p:cNvPr>
          <p:cNvSpPr/>
          <p:nvPr/>
        </p:nvSpPr>
        <p:spPr>
          <a:xfrm>
            <a:off x="0" y="0"/>
            <a:ext cx="9601200" cy="128015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B5D37AD-D8BF-47A8-82EE-B0860B874FB2}"/>
              </a:ext>
            </a:extLst>
          </p:cNvPr>
          <p:cNvSpPr txBox="1"/>
          <p:nvPr/>
        </p:nvSpPr>
        <p:spPr>
          <a:xfrm>
            <a:off x="853265" y="4279798"/>
            <a:ext cx="83097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Impact" panose="020B0806030902050204" pitchFamily="34" charset="0"/>
              </a:rPr>
              <a:t>Seletores de Irmão Adjacente e Pseudoclasse</a:t>
            </a:r>
            <a:endParaRPr lang="pt-BR" sz="8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68CACA-02AE-7FA0-2ACD-30CCEB6B0443}"/>
              </a:ext>
            </a:extLst>
          </p:cNvPr>
          <p:cNvSpPr txBox="1"/>
          <p:nvPr/>
        </p:nvSpPr>
        <p:spPr>
          <a:xfrm>
            <a:off x="772736" y="669408"/>
            <a:ext cx="7617577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accent1"/>
                  </a:solidFill>
                </a:ln>
                <a:noFill/>
                <a:latin typeface="Impact" panose="020B0806030902050204" pitchFamily="34" charset="0"/>
              </a:rPr>
              <a:t>04</a:t>
            </a:r>
            <a:endParaRPr lang="pt-BR" sz="28700" dirty="0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19175B4-625C-8EB0-7ADD-49EA6B4816E8}"/>
              </a:ext>
            </a:extLst>
          </p:cNvPr>
          <p:cNvSpPr/>
          <p:nvPr/>
        </p:nvSpPr>
        <p:spPr>
          <a:xfrm>
            <a:off x="991811" y="7137699"/>
            <a:ext cx="7617577" cy="257175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1C589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22B53FC-D73A-0C74-A9F5-4210EBDBDD69}"/>
              </a:ext>
            </a:extLst>
          </p:cNvPr>
          <p:cNvSpPr txBox="1"/>
          <p:nvPr/>
        </p:nvSpPr>
        <p:spPr>
          <a:xfrm>
            <a:off x="1138247" y="7842784"/>
            <a:ext cx="74140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Os seletores de irmão adjacente selecionam um elemento que é imediatamente precedido por um determinado elemento. Eles são úteis para aplicar estilos a elementos que seguem um outro elemento específico. 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Os seletores de pseudoclasse permitem estilizar elementos com base em seu estado ou posição. Eles são ideais para aplicar estilos dinâmicos a elementos em diferentes estados de interação.</a:t>
            </a:r>
            <a:endParaRPr lang="pt-BR" sz="320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8B7D1AA-126A-3E47-B14C-74782154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DENTRO NA NAVE - REGINALDO SANTOS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AEA66DE-24CF-EF1C-6956-23ECCE443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A1A9-EFEA-41A0-9D4E-345DA55DF06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1985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A1F30-EB0D-CCF7-270F-A3B0B94E3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1BFF140-C5B8-6C93-C2BF-0616BD1D2C8A}"/>
              </a:ext>
            </a:extLst>
          </p:cNvPr>
          <p:cNvSpPr txBox="1"/>
          <p:nvPr/>
        </p:nvSpPr>
        <p:spPr>
          <a:xfrm>
            <a:off x="751475" y="617838"/>
            <a:ext cx="7617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Seletores de Irmão Adjacente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F253534-7076-F159-016D-0185597FDD98}"/>
              </a:ext>
            </a:extLst>
          </p:cNvPr>
          <p:cNvSpPr txBox="1"/>
          <p:nvPr/>
        </p:nvSpPr>
        <p:spPr>
          <a:xfrm>
            <a:off x="751475" y="2174520"/>
            <a:ext cx="7414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Os seletores de irmão adjacente selecionam um elemento que é imediatamente precedido por um determinado elemento.</a:t>
            </a:r>
            <a:endParaRPr lang="pt-BR" sz="320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77BF5E6-A5F3-26FE-8D04-29E1AFFBEA28}"/>
              </a:ext>
            </a:extLst>
          </p:cNvPr>
          <p:cNvSpPr/>
          <p:nvPr/>
        </p:nvSpPr>
        <p:spPr>
          <a:xfrm>
            <a:off x="586569" y="-85157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1C589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DEFA09B-C844-D35D-A8E3-2FD720C89630}"/>
              </a:ext>
            </a:extLst>
          </p:cNvPr>
          <p:cNvSpPr txBox="1"/>
          <p:nvPr/>
        </p:nvSpPr>
        <p:spPr>
          <a:xfrm>
            <a:off x="761000" y="8899170"/>
            <a:ext cx="7414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Isso aplica a cor cinza ao parágrafo (&lt;p&gt;) que segue imediatamente um cabeçalho (&lt;h2&gt;).</a:t>
            </a:r>
            <a:endParaRPr lang="pt-BR" sz="32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5F188CF-F4F8-5FD0-7BE1-2A41BCC5AE67}"/>
              </a:ext>
            </a:extLst>
          </p:cNvPr>
          <p:cNvSpPr txBox="1"/>
          <p:nvPr/>
        </p:nvSpPr>
        <p:spPr>
          <a:xfrm>
            <a:off x="684800" y="4393845"/>
            <a:ext cx="7414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Exemplo: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2FA256-7F1C-3FE9-3695-A311DE81D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8800" y="4270359"/>
            <a:ext cx="9601200" cy="5175281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863028D6-ABFF-86A1-9123-782A59583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DENTRO NA NAVE - REGINALDO SANTOS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C9AF20D1-A4EE-E7D9-3754-B27993F38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A1A9-EFEA-41A0-9D4E-345DA55DF069}" type="slidenum">
              <a:rPr lang="pt-BR" smtClean="0"/>
              <a:t>13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83D4CCE-157D-AABF-D8ED-FD1D551FE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290159" y="1355948"/>
            <a:ext cx="6540819" cy="404263"/>
          </a:xfrm>
          <a:prstGeom prst="rect">
            <a:avLst/>
          </a:prstGeom>
        </p:spPr>
      </p:pic>
      <p:pic>
        <p:nvPicPr>
          <p:cNvPr id="10" name="img_CSS">
            <a:extLst>
              <a:ext uri="{FF2B5EF4-FFF2-40B4-BE49-F238E27FC236}">
                <a16:creationId xmlns:a16="http://schemas.microsoft.com/office/drawing/2014/main" id="{4D32579A-13D7-82D3-34E6-95A75FD253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174"/>
          <a:stretch/>
        </p:blipFill>
        <p:spPr>
          <a:xfrm>
            <a:off x="3623625" y="10163516"/>
            <a:ext cx="2353949" cy="104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71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3EDC8-5C9E-362E-5C4E-0065AAA5E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50DF06C-D2B4-0F36-E2B3-7339451D6F7E}"/>
              </a:ext>
            </a:extLst>
          </p:cNvPr>
          <p:cNvSpPr txBox="1"/>
          <p:nvPr/>
        </p:nvSpPr>
        <p:spPr>
          <a:xfrm>
            <a:off x="751475" y="617838"/>
            <a:ext cx="7617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Seletores de Pseudoclasse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F0A3969-9C17-64C0-619D-779E4FC40D9D}"/>
              </a:ext>
            </a:extLst>
          </p:cNvPr>
          <p:cNvSpPr txBox="1"/>
          <p:nvPr/>
        </p:nvSpPr>
        <p:spPr>
          <a:xfrm>
            <a:off x="751475" y="2174520"/>
            <a:ext cx="7414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Os seletores de pseudoclasse permitem estilizar elementos com base em seu estado ou posição.</a:t>
            </a:r>
            <a:endParaRPr lang="pt-BR" sz="320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0BF25D7-7E4B-1ECE-054B-29F0C7D72920}"/>
              </a:ext>
            </a:extLst>
          </p:cNvPr>
          <p:cNvSpPr/>
          <p:nvPr/>
        </p:nvSpPr>
        <p:spPr>
          <a:xfrm>
            <a:off x="586569" y="-85157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1C589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71CD516-0E79-532D-57C2-D6D36284DBD8}"/>
              </a:ext>
            </a:extLst>
          </p:cNvPr>
          <p:cNvSpPr txBox="1"/>
          <p:nvPr/>
        </p:nvSpPr>
        <p:spPr>
          <a:xfrm>
            <a:off x="761000" y="8899170"/>
            <a:ext cx="7414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Este código sublinha os links (&lt;a&gt;) quando o usuário passa o mouse sobre eles.</a:t>
            </a:r>
            <a:endParaRPr lang="pt-BR" sz="32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AE4848F-990B-3592-F6A3-8A8F8D5433FE}"/>
              </a:ext>
            </a:extLst>
          </p:cNvPr>
          <p:cNvSpPr txBox="1"/>
          <p:nvPr/>
        </p:nvSpPr>
        <p:spPr>
          <a:xfrm>
            <a:off x="684800" y="4393845"/>
            <a:ext cx="7414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Exemplo: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4A86A8F-0AA5-0C00-A93E-7CDB8B5C4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3955226"/>
            <a:ext cx="9601200" cy="5399148"/>
          </a:xfrm>
          <a:prstGeom prst="rect">
            <a:avLst/>
          </a:prstGeom>
        </p:spPr>
      </p:pic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34B89AFE-AE5F-EB64-D0E4-3D26482D7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DENTRO NA NAVE - REGINALDO SANTOS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7E3684EF-1C11-59DE-FB3E-12CF2CAD6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A1A9-EFEA-41A0-9D4E-345DA55DF069}" type="slidenum">
              <a:rPr lang="pt-BR" smtClean="0"/>
              <a:t>14</a:t>
            </a:fld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78ED9D1-86CB-57D3-D999-A09E5B7E6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290159" y="1355948"/>
            <a:ext cx="6540819" cy="404263"/>
          </a:xfrm>
          <a:prstGeom prst="rect">
            <a:avLst/>
          </a:prstGeom>
        </p:spPr>
      </p:pic>
      <p:pic>
        <p:nvPicPr>
          <p:cNvPr id="15" name="img_CSS">
            <a:extLst>
              <a:ext uri="{FF2B5EF4-FFF2-40B4-BE49-F238E27FC236}">
                <a16:creationId xmlns:a16="http://schemas.microsoft.com/office/drawing/2014/main" id="{EC73D739-29F4-ACE3-5F7C-600E206A462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174"/>
          <a:stretch/>
        </p:blipFill>
        <p:spPr>
          <a:xfrm>
            <a:off x="3623625" y="10163516"/>
            <a:ext cx="2353949" cy="104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74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67586-7FD4-57B6-2BDF-DF67F3206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31EA07E-2547-5493-2D28-C9F31954D137}"/>
              </a:ext>
            </a:extLst>
          </p:cNvPr>
          <p:cNvSpPr/>
          <p:nvPr/>
        </p:nvSpPr>
        <p:spPr>
          <a:xfrm>
            <a:off x="0" y="0"/>
            <a:ext cx="9601200" cy="128015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9EE633-5377-2496-2FDB-43A2A295D0C3}"/>
              </a:ext>
            </a:extLst>
          </p:cNvPr>
          <p:cNvSpPr txBox="1"/>
          <p:nvPr/>
        </p:nvSpPr>
        <p:spPr>
          <a:xfrm>
            <a:off x="853265" y="5279923"/>
            <a:ext cx="83097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Agradecimentos</a:t>
            </a:r>
            <a:endParaRPr lang="pt-BR" sz="16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E296B4-0530-6EB6-D73F-EBA66C1E605F}"/>
              </a:ext>
            </a:extLst>
          </p:cNvPr>
          <p:cNvSpPr txBox="1"/>
          <p:nvPr/>
        </p:nvSpPr>
        <p:spPr>
          <a:xfrm>
            <a:off x="772736" y="669408"/>
            <a:ext cx="7617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1000" dirty="0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4B379B3-1FF3-1123-2828-8A29987AC547}"/>
              </a:ext>
            </a:extLst>
          </p:cNvPr>
          <p:cNvSpPr/>
          <p:nvPr/>
        </p:nvSpPr>
        <p:spPr>
          <a:xfrm>
            <a:off x="991811" y="6766224"/>
            <a:ext cx="7617577" cy="257175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1C589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F416501-ED31-A2FA-DB5D-770A511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DENTRO NA NAVE - REGINALDO SANTOS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FD3E846E-B8D8-32DB-3004-43AB4763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A1A9-EFEA-41A0-9D4E-345DA55DF06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490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EA20F-9FC8-0378-9D90-E465270F9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9A42007-46E9-CBB5-EB67-AC45B76E1444}"/>
              </a:ext>
            </a:extLst>
          </p:cNvPr>
          <p:cNvSpPr txBox="1"/>
          <p:nvPr/>
        </p:nvSpPr>
        <p:spPr>
          <a:xfrm>
            <a:off x="751475" y="617838"/>
            <a:ext cx="7617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Obrigado por ter lido!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AD0772B-1735-AC5C-E1AE-F055628605C8}"/>
              </a:ext>
            </a:extLst>
          </p:cNvPr>
          <p:cNvSpPr/>
          <p:nvPr/>
        </p:nvSpPr>
        <p:spPr>
          <a:xfrm>
            <a:off x="586569" y="-85157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1C589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97DA990A-9F1D-73E2-6A59-B087E8869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DENTRO NA NAVE - REGINALDO SANTOS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A0B42ED6-005F-5987-7E8A-C79BECEC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A1A9-EFEA-41A0-9D4E-345DA55DF069}" type="slidenum">
              <a:rPr lang="pt-BR" smtClean="0"/>
              <a:t>16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75FB1AF-CE18-A7CC-3C85-11B585B4E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290159" y="1355948"/>
            <a:ext cx="6540819" cy="404263"/>
          </a:xfrm>
          <a:prstGeom prst="rect">
            <a:avLst/>
          </a:prstGeom>
        </p:spPr>
      </p:pic>
      <p:pic>
        <p:nvPicPr>
          <p:cNvPr id="10" name="img_CSS">
            <a:extLst>
              <a:ext uri="{FF2B5EF4-FFF2-40B4-BE49-F238E27FC236}">
                <a16:creationId xmlns:a16="http://schemas.microsoft.com/office/drawing/2014/main" id="{5406D250-CEF9-1532-22D4-E64AD5702C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174"/>
          <a:stretch/>
        </p:blipFill>
        <p:spPr>
          <a:xfrm>
            <a:off x="3623625" y="10163516"/>
            <a:ext cx="2353949" cy="1042799"/>
          </a:xfrm>
          <a:prstGeom prst="rect">
            <a:avLst/>
          </a:prstGeom>
        </p:spPr>
      </p:pic>
      <p:sp>
        <p:nvSpPr>
          <p:cNvPr id="3" name="texto_componente">
            <a:extLst>
              <a:ext uri="{FF2B5EF4-FFF2-40B4-BE49-F238E27FC236}">
                <a16:creationId xmlns:a16="http://schemas.microsoft.com/office/drawing/2014/main" id="{1F5820E0-F99C-7FAE-6DB3-06A1396EF1BC}"/>
              </a:ext>
            </a:extLst>
          </p:cNvPr>
          <p:cNvSpPr txBox="1"/>
          <p:nvPr/>
        </p:nvSpPr>
        <p:spPr>
          <a:xfrm>
            <a:off x="870768" y="2393453"/>
            <a:ext cx="781664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Esse Ebook foi gerado por IA, e diagramado por humano.</a:t>
            </a:r>
            <a:br>
              <a:rPr lang="pt-BR" sz="2400" dirty="0"/>
            </a:br>
            <a:r>
              <a:rPr lang="pt-BR" sz="2400" dirty="0"/>
              <a:t>O passo a passo se encontra no meu </a:t>
            </a:r>
            <a:r>
              <a:rPr lang="pt-BR" sz="2400" dirty="0" err="1"/>
              <a:t>Github</a:t>
            </a:r>
            <a:endParaRPr lang="pt-BR" sz="2400" dirty="0"/>
          </a:p>
          <a:p>
            <a:pPr algn="ctr"/>
            <a:r>
              <a:rPr lang="pt-BR" sz="4400" dirty="0"/>
              <a:t>.</a:t>
            </a:r>
            <a:br>
              <a:rPr lang="pt-BR" sz="2400" dirty="0"/>
            </a:br>
            <a:r>
              <a:rPr lang="pt-BR" sz="2400" dirty="0"/>
              <a:t>Esse conteúdo foi gerado com fins didáticos de construção, não foi realizado uma validação cuidadosa humana no conteúdo e pode conter erros gerados por uma IA.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3AEAE91-1124-4EC5-253A-8D71F9A09624}"/>
              </a:ext>
            </a:extLst>
          </p:cNvPr>
          <p:cNvSpPr/>
          <p:nvPr/>
        </p:nvSpPr>
        <p:spPr>
          <a:xfrm>
            <a:off x="1099368" y="8040476"/>
            <a:ext cx="7562940" cy="646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hlinkClick r:id="rId8"/>
              </a:rPr>
              <a:t>https://github.com/ReginaldoMalaquias/prompts-ebook.git</a:t>
            </a:r>
            <a:endParaRPr lang="pt-BR" b="1" dirty="0"/>
          </a:p>
        </p:txBody>
      </p:sp>
      <p:pic>
        <p:nvPicPr>
          <p:cNvPr id="12" name="Picture 2" descr="GitHub Logos and Usage · GitHub">
            <a:extLst>
              <a:ext uri="{FF2B5EF4-FFF2-40B4-BE49-F238E27FC236}">
                <a16:creationId xmlns:a16="http://schemas.microsoft.com/office/drawing/2014/main" id="{30FA77C7-A2D1-4789-F107-3C17C9804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828" y="6530701"/>
            <a:ext cx="1676570" cy="167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129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DA95B-C1E5-CEBD-988B-F86DB191A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0F7A8DF-2361-4784-4C00-A24EFDBFF0BE}"/>
              </a:ext>
            </a:extLst>
          </p:cNvPr>
          <p:cNvSpPr txBox="1"/>
          <p:nvPr/>
        </p:nvSpPr>
        <p:spPr>
          <a:xfrm>
            <a:off x="1322975" y="617838"/>
            <a:ext cx="7617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Guia Prático de Seletores CSS</a:t>
            </a:r>
            <a:endParaRPr lang="pt-BR" sz="3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BE9E571-E1D2-26A7-9CAC-B4C325102BF1}"/>
              </a:ext>
            </a:extLst>
          </p:cNvPr>
          <p:cNvSpPr txBox="1"/>
          <p:nvPr/>
        </p:nvSpPr>
        <p:spPr>
          <a:xfrm>
            <a:off x="1322975" y="1679667"/>
            <a:ext cx="7414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Principais Seletores CSS</a:t>
            </a:r>
            <a:endParaRPr lang="pt-BR" sz="32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28EFF29-AA6D-4623-307B-4AE3EFAEB3DC}"/>
              </a:ext>
            </a:extLst>
          </p:cNvPr>
          <p:cNvSpPr txBox="1"/>
          <p:nvPr/>
        </p:nvSpPr>
        <p:spPr>
          <a:xfrm>
            <a:off x="1322975" y="2559563"/>
            <a:ext cx="74140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Os seletores CSS são fundamentais para aplicar estilos aos elementos HTML de forma eficiente e precisa</a:t>
            </a:r>
            <a:r>
              <a:rPr lang="pt-BR" sz="2400" dirty="0"/>
              <a:t>. Eles permitem que você selecione e estilize elementos específicos em sua página web, tornando o design mais organizado e fácil de manter. Neste guia, vamos explorar os principais seletores CSS, acompanhados de exemplos práticos para ajudá-lo a entender como utilizá-los em contextos reais.</a:t>
            </a:r>
            <a:endParaRPr lang="pt-BR" sz="320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265B397-44DD-9681-58A4-E547CE7DF78F}"/>
              </a:ext>
            </a:extLst>
          </p:cNvPr>
          <p:cNvSpPr/>
          <p:nvPr/>
        </p:nvSpPr>
        <p:spPr>
          <a:xfrm>
            <a:off x="1158069" y="-85157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1C589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g_CSS">
            <a:extLst>
              <a:ext uri="{FF2B5EF4-FFF2-40B4-BE49-F238E27FC236}">
                <a16:creationId xmlns:a16="http://schemas.microsoft.com/office/drawing/2014/main" id="{BD4FC6A9-D46A-0BD6-6F8A-EF74EDF348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174"/>
          <a:stretch/>
        </p:blipFill>
        <p:spPr>
          <a:xfrm>
            <a:off x="196745" y="7042919"/>
            <a:ext cx="9207709" cy="4079014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304433E-31CE-C521-0075-C23829611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DENTRO NA NAVE - REGINALDO SANTOS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E8BECD2-D447-BBC5-84A2-3AE809E0A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A1A9-EFEA-41A0-9D4E-345DA55DF06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2328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84F35-83E8-231A-850A-696EEE0C6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CE026E7-1582-3393-E430-0391648FCE5A}"/>
              </a:ext>
            </a:extLst>
          </p:cNvPr>
          <p:cNvSpPr/>
          <p:nvPr/>
        </p:nvSpPr>
        <p:spPr>
          <a:xfrm>
            <a:off x="0" y="0"/>
            <a:ext cx="9601200" cy="128015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05A641D-0C43-89DB-991D-2BAAE6B9B5E3}"/>
              </a:ext>
            </a:extLst>
          </p:cNvPr>
          <p:cNvSpPr txBox="1"/>
          <p:nvPr/>
        </p:nvSpPr>
        <p:spPr>
          <a:xfrm>
            <a:off x="853265" y="4279798"/>
            <a:ext cx="83097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Seletores de </a:t>
            </a:r>
            <a:r>
              <a:rPr lang="pt-BR" sz="8800" dirty="0" err="1">
                <a:solidFill>
                  <a:schemeClr val="bg1"/>
                </a:solidFill>
                <a:latin typeface="Impact" panose="020B0806030902050204" pitchFamily="34" charset="0"/>
              </a:rPr>
              <a:t>Tag</a:t>
            </a:r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 e Classe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06DD067-0E29-B87D-816B-32532D9C95BB}"/>
              </a:ext>
            </a:extLst>
          </p:cNvPr>
          <p:cNvSpPr txBox="1"/>
          <p:nvPr/>
        </p:nvSpPr>
        <p:spPr>
          <a:xfrm>
            <a:off x="772736" y="669408"/>
            <a:ext cx="7617577" cy="372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accent1"/>
                  </a:solidFill>
                </a:ln>
                <a:noFill/>
                <a:latin typeface="Impact" panose="020B0806030902050204" pitchFamily="34" charset="0"/>
              </a:rPr>
              <a:t>01</a:t>
            </a:r>
            <a:endParaRPr lang="pt-BR" sz="28700" dirty="0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4667FCE-EB6D-1DD6-BE6D-49D9577F2886}"/>
              </a:ext>
            </a:extLst>
          </p:cNvPr>
          <p:cNvSpPr/>
          <p:nvPr/>
        </p:nvSpPr>
        <p:spPr>
          <a:xfrm>
            <a:off x="991811" y="7137699"/>
            <a:ext cx="7617577" cy="257175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1C589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D2020D1-6779-05D4-6889-61791E4A2A05}"/>
              </a:ext>
            </a:extLst>
          </p:cNvPr>
          <p:cNvSpPr txBox="1"/>
          <p:nvPr/>
        </p:nvSpPr>
        <p:spPr>
          <a:xfrm>
            <a:off x="1138247" y="7842784"/>
            <a:ext cx="741405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Os seletores de </a:t>
            </a:r>
            <a:r>
              <a:rPr lang="pt-BR" sz="2400" dirty="0" err="1">
                <a:solidFill>
                  <a:schemeClr val="bg1"/>
                </a:solidFill>
              </a:rPr>
              <a:t>tag</a:t>
            </a:r>
            <a:r>
              <a:rPr lang="pt-BR" sz="2400" dirty="0">
                <a:solidFill>
                  <a:schemeClr val="bg1"/>
                </a:solidFill>
              </a:rPr>
              <a:t> permitem selecionar todos os elementos de um tipo específico, como todos os parágrafos ou todos os cabeçalhos. Eles são úteis para aplicar um estilo uniforme a todos os elementos de um determinado tipo na página. 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Os seletores de classe são utilizados para selecionar elementos com uma classe específica. Estes seletores são versáteis e permitem estilizar elementos de maneira consistente, independentemente do tipo de elemento.</a:t>
            </a:r>
          </a:p>
          <a:p>
            <a:pPr algn="ctr"/>
            <a:endParaRPr lang="pt-BR" sz="320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70CE6D7-AD89-412F-3906-5C7E2067D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DENTRO NA NAVE - REGINALDO SANTOS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8774446-7AED-FDF5-A85B-8FAA544C7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A1A9-EFEA-41A0-9D4E-345DA55DF06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69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9357E-094A-6E39-74EC-5039EE874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m 45">
            <a:extLst>
              <a:ext uri="{FF2B5EF4-FFF2-40B4-BE49-F238E27FC236}">
                <a16:creationId xmlns:a16="http://schemas.microsoft.com/office/drawing/2014/main" id="{EABEDD1F-2B01-50B4-D026-88051AC90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290159" y="1355948"/>
            <a:ext cx="6540819" cy="404263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A82F8A58-00F5-F0BF-D586-40545812E0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42975" y="4187001"/>
            <a:ext cx="9601200" cy="539914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BCAFB3A-0BC6-48BA-964B-5281766E7CFF}"/>
              </a:ext>
            </a:extLst>
          </p:cNvPr>
          <p:cNvSpPr txBox="1"/>
          <p:nvPr/>
        </p:nvSpPr>
        <p:spPr>
          <a:xfrm>
            <a:off x="751475" y="617838"/>
            <a:ext cx="7617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Seletores de </a:t>
            </a:r>
            <a:r>
              <a:rPr lang="pt-BR" sz="4000" dirty="0" err="1">
                <a:latin typeface="Impact" panose="020B0806030902050204" pitchFamily="34" charset="0"/>
              </a:rPr>
              <a:t>Tag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8659B4D-8888-1571-C917-2C1162DDD817}"/>
              </a:ext>
            </a:extLst>
          </p:cNvPr>
          <p:cNvSpPr txBox="1"/>
          <p:nvPr/>
        </p:nvSpPr>
        <p:spPr>
          <a:xfrm>
            <a:off x="751475" y="2746020"/>
            <a:ext cx="7414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Os seletores de </a:t>
            </a:r>
            <a:r>
              <a:rPr lang="pt-BR" sz="2400" dirty="0" err="1"/>
              <a:t>tag</a:t>
            </a:r>
            <a:r>
              <a:rPr lang="pt-BR" sz="2400" dirty="0"/>
              <a:t> permitem selecionar todos os elementos de um tipo específico, como todos os parágrafos ou todos os cabeçalhos.</a:t>
            </a:r>
            <a:endParaRPr lang="pt-BR" sz="320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D97B788-572B-1CB6-2058-41B6ADD98504}"/>
              </a:ext>
            </a:extLst>
          </p:cNvPr>
          <p:cNvSpPr/>
          <p:nvPr/>
        </p:nvSpPr>
        <p:spPr>
          <a:xfrm>
            <a:off x="586569" y="-85157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1C589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F2B6A96-44D4-52EA-895A-3BD96D405C74}"/>
              </a:ext>
            </a:extLst>
          </p:cNvPr>
          <p:cNvSpPr txBox="1"/>
          <p:nvPr/>
        </p:nvSpPr>
        <p:spPr>
          <a:xfrm>
            <a:off x="761000" y="8899170"/>
            <a:ext cx="7414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Isso aplicará a cor azul a todos os parágrafos (&lt;p&gt;).</a:t>
            </a:r>
            <a:endParaRPr lang="pt-BR" sz="32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A3F995F-706E-BF3E-6D6C-67125AD3CE64}"/>
              </a:ext>
            </a:extLst>
          </p:cNvPr>
          <p:cNvSpPr txBox="1"/>
          <p:nvPr/>
        </p:nvSpPr>
        <p:spPr>
          <a:xfrm>
            <a:off x="684800" y="4393845"/>
            <a:ext cx="7414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Exemplo:</a:t>
            </a:r>
          </a:p>
        </p:txBody>
      </p:sp>
      <p:sp>
        <p:nvSpPr>
          <p:cNvPr id="44" name="Espaço Reservado para Rodapé 43">
            <a:extLst>
              <a:ext uri="{FF2B5EF4-FFF2-40B4-BE49-F238E27FC236}">
                <a16:creationId xmlns:a16="http://schemas.microsoft.com/office/drawing/2014/main" id="{3F12C79B-6B60-82D0-7A09-A4ED7172C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DENTRO NA NAVE - REGINALDO SANTOS</a:t>
            </a:r>
          </a:p>
        </p:txBody>
      </p:sp>
      <p:sp>
        <p:nvSpPr>
          <p:cNvPr id="45" name="Espaço Reservado para Número de Slide 44">
            <a:extLst>
              <a:ext uri="{FF2B5EF4-FFF2-40B4-BE49-F238E27FC236}">
                <a16:creationId xmlns:a16="http://schemas.microsoft.com/office/drawing/2014/main" id="{D2685B7B-A1FD-3A78-733F-991F6822D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A1A9-EFEA-41A0-9D4E-345DA55DF069}" type="slidenum">
              <a:rPr lang="pt-BR" smtClean="0"/>
              <a:t>4</a:t>
            </a:fld>
            <a:endParaRPr lang="pt-BR"/>
          </a:p>
        </p:txBody>
      </p:sp>
      <p:pic>
        <p:nvPicPr>
          <p:cNvPr id="47" name="img_CSS">
            <a:extLst>
              <a:ext uri="{FF2B5EF4-FFF2-40B4-BE49-F238E27FC236}">
                <a16:creationId xmlns:a16="http://schemas.microsoft.com/office/drawing/2014/main" id="{5C2094F8-E459-23C3-CAB1-9C1219451FB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174"/>
          <a:stretch/>
        </p:blipFill>
        <p:spPr>
          <a:xfrm>
            <a:off x="3623625" y="10163516"/>
            <a:ext cx="2353949" cy="104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58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3ED2B-4FFF-1B9C-7B5A-1BB21CAA0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3445616-75A9-A9FB-017E-8779BB7E0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175" y="4187001"/>
            <a:ext cx="9601200" cy="539914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17F6A19-7920-D81E-48B3-46083E3033D8}"/>
              </a:ext>
            </a:extLst>
          </p:cNvPr>
          <p:cNvSpPr txBox="1"/>
          <p:nvPr/>
        </p:nvSpPr>
        <p:spPr>
          <a:xfrm>
            <a:off x="751475" y="617838"/>
            <a:ext cx="7617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Seletores de Classe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46DD3B9-EB2F-AFD0-EFBB-8E3915EB1DF7}"/>
              </a:ext>
            </a:extLst>
          </p:cNvPr>
          <p:cNvSpPr txBox="1"/>
          <p:nvPr/>
        </p:nvSpPr>
        <p:spPr>
          <a:xfrm>
            <a:off x="751475" y="2174520"/>
            <a:ext cx="7414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Os seletores de classe são utilizados para selecionar elementos com uma classe específica. Você deve usar um ponto (.) seguido do nome da classe.</a:t>
            </a:r>
            <a:endParaRPr lang="pt-BR" sz="320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4E98ED7-95D8-DBFD-571B-8508F359B426}"/>
              </a:ext>
            </a:extLst>
          </p:cNvPr>
          <p:cNvSpPr/>
          <p:nvPr/>
        </p:nvSpPr>
        <p:spPr>
          <a:xfrm>
            <a:off x="586569" y="-85157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1C589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2E3B401-5FF1-6783-1C59-98BE3A744C88}"/>
              </a:ext>
            </a:extLst>
          </p:cNvPr>
          <p:cNvSpPr txBox="1"/>
          <p:nvPr/>
        </p:nvSpPr>
        <p:spPr>
          <a:xfrm>
            <a:off x="761000" y="8899170"/>
            <a:ext cx="7414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Isso aplicará uma borda e um preenchimento a todos os elementos com a classe "card".</a:t>
            </a:r>
            <a:endParaRPr lang="pt-BR" sz="32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834C39B-9556-D0DE-286D-795CB141DD8F}"/>
              </a:ext>
            </a:extLst>
          </p:cNvPr>
          <p:cNvSpPr txBox="1"/>
          <p:nvPr/>
        </p:nvSpPr>
        <p:spPr>
          <a:xfrm>
            <a:off x="684800" y="4393845"/>
            <a:ext cx="7414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Exemplo: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18C17131-BBE2-68D8-20E1-05FF381BD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DENTRO NA NAVE - REGINALDO SANTOS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88D31093-5BA1-CD48-7C6D-DBF8C1D7B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A1A9-EFEA-41A0-9D4E-345DA55DF069}" type="slidenum">
              <a:rPr lang="pt-BR" smtClean="0"/>
              <a:t>5</a:t>
            </a:fld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4F62F87-0846-9F7D-392E-3288F764D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290159" y="1355948"/>
            <a:ext cx="6540819" cy="404263"/>
          </a:xfrm>
          <a:prstGeom prst="rect">
            <a:avLst/>
          </a:prstGeom>
        </p:spPr>
      </p:pic>
      <p:pic>
        <p:nvPicPr>
          <p:cNvPr id="14" name="img_CSS">
            <a:extLst>
              <a:ext uri="{FF2B5EF4-FFF2-40B4-BE49-F238E27FC236}">
                <a16:creationId xmlns:a16="http://schemas.microsoft.com/office/drawing/2014/main" id="{40A9E79D-DF36-0645-F9B6-00D4EB311B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174"/>
          <a:stretch/>
        </p:blipFill>
        <p:spPr>
          <a:xfrm>
            <a:off x="3623625" y="10163516"/>
            <a:ext cx="2353949" cy="104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49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B29CE-0184-577F-D366-540F7954D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D7EB91F-3517-1164-A874-35AD8AF6253F}"/>
              </a:ext>
            </a:extLst>
          </p:cNvPr>
          <p:cNvSpPr/>
          <p:nvPr/>
        </p:nvSpPr>
        <p:spPr>
          <a:xfrm>
            <a:off x="0" y="0"/>
            <a:ext cx="9601200" cy="128015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CA261BF-5B23-D6DB-F505-0A10842BE3FF}"/>
              </a:ext>
            </a:extLst>
          </p:cNvPr>
          <p:cNvSpPr txBox="1"/>
          <p:nvPr/>
        </p:nvSpPr>
        <p:spPr>
          <a:xfrm>
            <a:off x="853265" y="4279798"/>
            <a:ext cx="83097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Seletores de ID Atributo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3A6DDFF-DAE0-DDD3-EA5A-2A8690BD9C82}"/>
              </a:ext>
            </a:extLst>
          </p:cNvPr>
          <p:cNvSpPr txBox="1"/>
          <p:nvPr/>
        </p:nvSpPr>
        <p:spPr>
          <a:xfrm>
            <a:off x="772736" y="669408"/>
            <a:ext cx="7617577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accent1"/>
                  </a:solidFill>
                </a:ln>
                <a:noFill/>
                <a:latin typeface="Impact" panose="020B0806030902050204" pitchFamily="34" charset="0"/>
              </a:rPr>
              <a:t>02</a:t>
            </a:r>
            <a:endParaRPr lang="pt-BR" sz="28700" dirty="0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E655E4E-5194-A626-3D96-F3A01A95BF2D}"/>
              </a:ext>
            </a:extLst>
          </p:cNvPr>
          <p:cNvSpPr/>
          <p:nvPr/>
        </p:nvSpPr>
        <p:spPr>
          <a:xfrm>
            <a:off x="991811" y="7137699"/>
            <a:ext cx="7617577" cy="257175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1C589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B988D2D-544D-4A20-BD7F-E5F9BCC6CF98}"/>
              </a:ext>
            </a:extLst>
          </p:cNvPr>
          <p:cNvSpPr txBox="1"/>
          <p:nvPr/>
        </p:nvSpPr>
        <p:spPr>
          <a:xfrm>
            <a:off x="1138247" y="7842784"/>
            <a:ext cx="74140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Os seletores de ID são usados para selecionar um único elemento com um ID específico. Este tipo de seletor é ideal para aplicar estilos únicos e específicos a elementos únicos na página. 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Os seletores de atributo permitem selecionar elementos com um atributo específico ou um valor de atributo específico. Isso é útil para aplicar estilos a elementos que compartilham um mesmo atributo.</a:t>
            </a:r>
            <a:endParaRPr lang="pt-BR" sz="320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5F4BE01-2EBD-FF97-F0F1-BDEB2DEB6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DENTRO NA NAVE - REGINALDO SANTOS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64D463F4-8154-96BE-0BD5-57DB66077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A1A9-EFEA-41A0-9D4E-345DA55DF06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006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B8251-690E-8C10-90E3-53E4D7C5B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D86BF79B-9E99-69C5-CA86-8A95AB94B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4158426"/>
            <a:ext cx="9601200" cy="539914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03EE9BF-505A-5E06-8F4F-5F02E3AAF583}"/>
              </a:ext>
            </a:extLst>
          </p:cNvPr>
          <p:cNvSpPr txBox="1"/>
          <p:nvPr/>
        </p:nvSpPr>
        <p:spPr>
          <a:xfrm>
            <a:off x="751475" y="617838"/>
            <a:ext cx="7617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Seletores de ID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C0C54EA-FA6B-F68A-C680-B888651BCD5D}"/>
              </a:ext>
            </a:extLst>
          </p:cNvPr>
          <p:cNvSpPr txBox="1"/>
          <p:nvPr/>
        </p:nvSpPr>
        <p:spPr>
          <a:xfrm>
            <a:off x="751475" y="2174520"/>
            <a:ext cx="7414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Os seletores de ID são usados para selecionar um único elemento com um ID específico. Use o símbolo de </a:t>
            </a:r>
            <a:r>
              <a:rPr lang="pt-BR" sz="2400" dirty="0" err="1"/>
              <a:t>hash</a:t>
            </a:r>
            <a:r>
              <a:rPr lang="pt-BR" sz="2400" dirty="0"/>
              <a:t> (#) seguido do nome do ID.</a:t>
            </a:r>
            <a:endParaRPr lang="pt-BR" sz="320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4092888-EA26-BD54-9ED7-C56B6614D7AB}"/>
              </a:ext>
            </a:extLst>
          </p:cNvPr>
          <p:cNvSpPr/>
          <p:nvPr/>
        </p:nvSpPr>
        <p:spPr>
          <a:xfrm>
            <a:off x="586569" y="-85157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1C589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F4E2B86-B3AE-3DD3-8EAF-3D92DCDC89DB}"/>
              </a:ext>
            </a:extLst>
          </p:cNvPr>
          <p:cNvSpPr txBox="1"/>
          <p:nvPr/>
        </p:nvSpPr>
        <p:spPr>
          <a:xfrm>
            <a:off x="761000" y="8899170"/>
            <a:ext cx="7414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Isso aplicará um fundo e um alinhamento central ao elemento com o ID "header".</a:t>
            </a:r>
            <a:endParaRPr lang="pt-BR" sz="32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2AE7875-0128-24D5-7493-3E84BBFE6F55}"/>
              </a:ext>
            </a:extLst>
          </p:cNvPr>
          <p:cNvSpPr txBox="1"/>
          <p:nvPr/>
        </p:nvSpPr>
        <p:spPr>
          <a:xfrm>
            <a:off x="684800" y="4393845"/>
            <a:ext cx="7414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Exemplo:</a:t>
            </a:r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4E31510D-07D9-F52C-781A-23985BD61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DENTRO NA NAVE - REGINALDO SANTOS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FD149187-638C-244A-BEFC-F4EAA2F4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A1A9-EFEA-41A0-9D4E-345DA55DF069}" type="slidenum">
              <a:rPr lang="pt-BR" smtClean="0"/>
              <a:t>7</a:t>
            </a:fld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E3B6E17-3624-E257-522A-AFB2505FC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290159" y="1355948"/>
            <a:ext cx="6540819" cy="404263"/>
          </a:xfrm>
          <a:prstGeom prst="rect">
            <a:avLst/>
          </a:prstGeom>
        </p:spPr>
      </p:pic>
      <p:pic>
        <p:nvPicPr>
          <p:cNvPr id="15" name="img_CSS">
            <a:extLst>
              <a:ext uri="{FF2B5EF4-FFF2-40B4-BE49-F238E27FC236}">
                <a16:creationId xmlns:a16="http://schemas.microsoft.com/office/drawing/2014/main" id="{E29CD3BB-E1B9-4082-840F-79E5FF5AF4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174"/>
          <a:stretch/>
        </p:blipFill>
        <p:spPr>
          <a:xfrm>
            <a:off x="3623625" y="10163516"/>
            <a:ext cx="2353949" cy="104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18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EA304-9C78-0601-C11F-2311A3B77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68AB7CE-4C62-1DF2-1E96-838EBF4A7227}"/>
              </a:ext>
            </a:extLst>
          </p:cNvPr>
          <p:cNvSpPr txBox="1"/>
          <p:nvPr/>
        </p:nvSpPr>
        <p:spPr>
          <a:xfrm>
            <a:off x="780050" y="617838"/>
            <a:ext cx="7617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Seletores de Atributo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B7B8665-92D5-971E-D850-5161CE5E552A}"/>
              </a:ext>
            </a:extLst>
          </p:cNvPr>
          <p:cNvSpPr txBox="1"/>
          <p:nvPr/>
        </p:nvSpPr>
        <p:spPr>
          <a:xfrm>
            <a:off x="780050" y="2174520"/>
            <a:ext cx="7414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Os seletores de atributo permitem selecionar elementos com um atributo específico ou um valor de atributo específico.</a:t>
            </a:r>
            <a:endParaRPr lang="pt-BR" sz="320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46CB0AA-D687-E9F0-6B4E-B2693C832539}"/>
              </a:ext>
            </a:extLst>
          </p:cNvPr>
          <p:cNvSpPr/>
          <p:nvPr/>
        </p:nvSpPr>
        <p:spPr>
          <a:xfrm>
            <a:off x="586569" y="-85157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1C589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82A9DBE-0EBD-9443-8A30-A86B85CF50A1}"/>
              </a:ext>
            </a:extLst>
          </p:cNvPr>
          <p:cNvSpPr txBox="1"/>
          <p:nvPr/>
        </p:nvSpPr>
        <p:spPr>
          <a:xfrm>
            <a:off x="789575" y="8899170"/>
            <a:ext cx="7414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Isso aplicará uma borda a todos os inputs do tipo texto (&lt;input </a:t>
            </a:r>
            <a:r>
              <a:rPr lang="pt-BR" sz="2400" dirty="0" err="1"/>
              <a:t>type</a:t>
            </a:r>
            <a:r>
              <a:rPr lang="pt-BR" sz="2400" dirty="0"/>
              <a:t>="</a:t>
            </a:r>
            <a:r>
              <a:rPr lang="pt-BR" sz="2400" dirty="0" err="1"/>
              <a:t>text</a:t>
            </a:r>
            <a:r>
              <a:rPr lang="pt-BR" sz="2400" dirty="0"/>
              <a:t>"&gt;).</a:t>
            </a:r>
            <a:endParaRPr lang="pt-BR" sz="32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6AD9B50-EFD7-EE29-D3FE-B863B952624D}"/>
              </a:ext>
            </a:extLst>
          </p:cNvPr>
          <p:cNvSpPr txBox="1"/>
          <p:nvPr/>
        </p:nvSpPr>
        <p:spPr>
          <a:xfrm>
            <a:off x="713375" y="4393845"/>
            <a:ext cx="7414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Exemplo: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2008B34-3FDA-5AA2-8F9D-928AC55CC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750" y="4129851"/>
            <a:ext cx="9601200" cy="5399148"/>
          </a:xfrm>
          <a:prstGeom prst="rect">
            <a:avLst/>
          </a:prstGeom>
        </p:spPr>
      </p:pic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AF2D7C95-E53A-743A-69A6-117D6A0F5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DENTRO NA NAVE - REGINALDO SANTOS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25C67978-3291-BA68-5252-DC242F2F2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A1A9-EFEA-41A0-9D4E-345DA55DF069}" type="slidenum">
              <a:rPr lang="pt-BR" smtClean="0"/>
              <a:t>8</a:t>
            </a:fld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E71789F-707E-39A1-D4D1-E271333485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290159" y="1355948"/>
            <a:ext cx="6540819" cy="404263"/>
          </a:xfrm>
          <a:prstGeom prst="rect">
            <a:avLst/>
          </a:prstGeom>
        </p:spPr>
      </p:pic>
      <p:pic>
        <p:nvPicPr>
          <p:cNvPr id="15" name="img_CSS">
            <a:extLst>
              <a:ext uri="{FF2B5EF4-FFF2-40B4-BE49-F238E27FC236}">
                <a16:creationId xmlns:a16="http://schemas.microsoft.com/office/drawing/2014/main" id="{7B7DADFC-5BB8-5BA8-0665-89B638618A0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174"/>
          <a:stretch/>
        </p:blipFill>
        <p:spPr>
          <a:xfrm>
            <a:off x="3623625" y="10163516"/>
            <a:ext cx="2353949" cy="104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53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5EFA-427C-8F2B-C323-B8B129966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DD6CB37-8341-BD90-0CFB-26A9628F1919}"/>
              </a:ext>
            </a:extLst>
          </p:cNvPr>
          <p:cNvSpPr/>
          <p:nvPr/>
        </p:nvSpPr>
        <p:spPr>
          <a:xfrm>
            <a:off x="0" y="0"/>
            <a:ext cx="9601200" cy="128015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8A67114-B475-C4C1-516B-98312DD5F5F3}"/>
              </a:ext>
            </a:extLst>
          </p:cNvPr>
          <p:cNvSpPr txBox="1"/>
          <p:nvPr/>
        </p:nvSpPr>
        <p:spPr>
          <a:xfrm>
            <a:off x="853265" y="4279798"/>
            <a:ext cx="8309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Seletores de Descendentes e Filho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B03A5D-DAE7-749B-67F7-12BAFE7EB5F6}"/>
              </a:ext>
            </a:extLst>
          </p:cNvPr>
          <p:cNvSpPr txBox="1"/>
          <p:nvPr/>
        </p:nvSpPr>
        <p:spPr>
          <a:xfrm>
            <a:off x="772736" y="669408"/>
            <a:ext cx="7617577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accent1"/>
                  </a:solidFill>
                </a:ln>
                <a:noFill/>
                <a:latin typeface="Impact" panose="020B0806030902050204" pitchFamily="34" charset="0"/>
              </a:rPr>
              <a:t>03</a:t>
            </a:r>
            <a:endParaRPr lang="pt-BR" sz="28700" dirty="0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DBC492E-A41C-2297-773A-046B6467B50E}"/>
              </a:ext>
            </a:extLst>
          </p:cNvPr>
          <p:cNvSpPr/>
          <p:nvPr/>
        </p:nvSpPr>
        <p:spPr>
          <a:xfrm>
            <a:off x="991811" y="7137699"/>
            <a:ext cx="7617577" cy="257175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1C589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916AA9A-A5C5-1273-7E6A-47A004515BD8}"/>
              </a:ext>
            </a:extLst>
          </p:cNvPr>
          <p:cNvSpPr txBox="1"/>
          <p:nvPr/>
        </p:nvSpPr>
        <p:spPr>
          <a:xfrm>
            <a:off x="1138247" y="7842784"/>
            <a:ext cx="74140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Os seletores de descendentes permitem selecionar todos os elementos que são descendentes de um elemento específico. Eles são úteis para aplicar estilos a elementos dentro de um contexto específico na árvore DOM. 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Os seletores de filho selecionam elementos que são filhos diretos de um elemento específico. Isso é útil para aplicar estilos a elementos diretamente dentro de outro elemento.</a:t>
            </a:r>
            <a:endParaRPr lang="pt-BR" sz="320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C885444-964D-1B2B-9C2B-F4971E6A9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DENTRO NA NAVE - REGINALDO SANTOS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531DC601-C1D0-BC42-B766-858A537D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A1A9-EFEA-41A0-9D4E-345DA55DF06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32135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1811</TotalTime>
  <Words>934</Words>
  <Application>Microsoft Office PowerPoint</Application>
  <PresentationFormat>Papel A3 (297 x 420 mm)</PresentationFormat>
  <Paragraphs>104</Paragraphs>
  <Slides>16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8BIT WONDER</vt:lpstr>
      <vt:lpstr>Arial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Suporte Tic</dc:creator>
  <cp:lastModifiedBy>admin2</cp:lastModifiedBy>
  <cp:revision>68</cp:revision>
  <dcterms:created xsi:type="dcterms:W3CDTF">2024-12-27T18:33:01Z</dcterms:created>
  <dcterms:modified xsi:type="dcterms:W3CDTF">2025-01-12T00:36:08Z</dcterms:modified>
</cp:coreProperties>
</file>